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11"/>
  </p:notesMasterIdLst>
  <p:sldIdLst>
    <p:sldId id="256" r:id="rId2"/>
    <p:sldId id="257" r:id="rId3"/>
    <p:sldId id="261" r:id="rId4"/>
    <p:sldId id="262" r:id="rId5"/>
    <p:sldId id="264" r:id="rId6"/>
    <p:sldId id="265" r:id="rId7"/>
    <p:sldId id="258" r:id="rId8"/>
    <p:sldId id="259"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9" autoAdjust="0"/>
    <p:restoredTop sz="81818" autoAdjust="0"/>
  </p:normalViewPr>
  <p:slideViewPr>
    <p:cSldViewPr snapToGrid="0">
      <p:cViewPr varScale="1">
        <p:scale>
          <a:sx n="133" d="100"/>
          <a:sy n="133" d="100"/>
        </p:scale>
        <p:origin x="100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D99AE-0809-44CE-B463-4AB6E9325F5F}" type="datetimeFigureOut">
              <a:rPr lang="en-AU" smtClean="0"/>
              <a:t>2/01/2024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4B39B-9DD7-4100-804F-C16A4335EC16}" type="slidenum">
              <a:rPr lang="en-AU" smtClean="0"/>
              <a:t>‹#›</a:t>
            </a:fld>
            <a:endParaRPr lang="en-AU"/>
          </a:p>
        </p:txBody>
      </p:sp>
    </p:spTree>
    <p:extLst>
      <p:ext uri="{BB962C8B-B14F-4D97-AF65-F5344CB8AC3E}">
        <p14:creationId xmlns:p14="http://schemas.microsoft.com/office/powerpoint/2010/main" val="141804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364B39B-9DD7-4100-804F-C16A4335EC16}" type="slidenum">
              <a:rPr lang="en-AU" smtClean="0"/>
              <a:t>2</a:t>
            </a:fld>
            <a:endParaRPr lang="en-AU"/>
          </a:p>
        </p:txBody>
      </p:sp>
    </p:spTree>
    <p:extLst>
      <p:ext uri="{BB962C8B-B14F-4D97-AF65-F5344CB8AC3E}">
        <p14:creationId xmlns:p14="http://schemas.microsoft.com/office/powerpoint/2010/main" val="136494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364B39B-9DD7-4100-804F-C16A4335EC16}" type="slidenum">
              <a:rPr lang="en-AU" smtClean="0"/>
              <a:t>3</a:t>
            </a:fld>
            <a:endParaRPr lang="en-AU"/>
          </a:p>
        </p:txBody>
      </p:sp>
    </p:spTree>
    <p:extLst>
      <p:ext uri="{BB962C8B-B14F-4D97-AF65-F5344CB8AC3E}">
        <p14:creationId xmlns:p14="http://schemas.microsoft.com/office/powerpoint/2010/main" val="2723867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364B39B-9DD7-4100-804F-C16A4335EC16}" type="slidenum">
              <a:rPr lang="en-AU" smtClean="0"/>
              <a:t>4</a:t>
            </a:fld>
            <a:endParaRPr lang="en-AU"/>
          </a:p>
        </p:txBody>
      </p:sp>
    </p:spTree>
    <p:extLst>
      <p:ext uri="{BB962C8B-B14F-4D97-AF65-F5344CB8AC3E}">
        <p14:creationId xmlns:p14="http://schemas.microsoft.com/office/powerpoint/2010/main" val="285220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364B39B-9DD7-4100-804F-C16A4335EC16}" type="slidenum">
              <a:rPr lang="en-AU" smtClean="0"/>
              <a:t>5</a:t>
            </a:fld>
            <a:endParaRPr lang="en-AU"/>
          </a:p>
        </p:txBody>
      </p:sp>
    </p:spTree>
    <p:extLst>
      <p:ext uri="{BB962C8B-B14F-4D97-AF65-F5344CB8AC3E}">
        <p14:creationId xmlns:p14="http://schemas.microsoft.com/office/powerpoint/2010/main" val="1764128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Our </a:t>
            </a:r>
            <a:r>
              <a:rPr lang="en-US" b="1" i="0" dirty="0">
                <a:solidFill>
                  <a:srgbClr val="374151"/>
                </a:solidFill>
                <a:effectLst/>
                <a:latin typeface="Söhne"/>
              </a:rPr>
              <a:t>heatmap</a:t>
            </a:r>
            <a:r>
              <a:rPr lang="en-US" b="0" i="0" dirty="0">
                <a:solidFill>
                  <a:srgbClr val="374151"/>
                </a:solidFill>
                <a:effectLst/>
                <a:latin typeface="Söhne"/>
              </a:rPr>
              <a:t> presents the Corruption Perception Index scores across countries. It’s color-coded: dark red indicating high corruption and green signaling lower levels. This visual tool allows for an immediate, intuitive grasp of global corruption patterns.</a:t>
            </a:r>
          </a:p>
          <a:p>
            <a:pPr algn="l"/>
            <a:r>
              <a:rPr lang="en-US" b="0" i="0" dirty="0">
                <a:solidFill>
                  <a:srgbClr val="374151"/>
                </a:solidFill>
                <a:effectLst/>
                <a:latin typeface="Söhne"/>
              </a:rPr>
              <a:t>Embedded within our page is a </a:t>
            </a:r>
            <a:r>
              <a:rPr lang="en-US" b="1" i="0" dirty="0">
                <a:solidFill>
                  <a:srgbClr val="374151"/>
                </a:solidFill>
                <a:effectLst/>
                <a:latin typeface="Söhne"/>
              </a:rPr>
              <a:t>countdown </a:t>
            </a:r>
            <a:r>
              <a:rPr lang="en-US" b="1" i="0" dirty="0" err="1">
                <a:solidFill>
                  <a:srgbClr val="374151"/>
                </a:solidFill>
                <a:effectLst/>
                <a:latin typeface="Söhne"/>
              </a:rPr>
              <a:t>iframe</a:t>
            </a:r>
            <a:r>
              <a:rPr lang="en-US" b="0" i="0" dirty="0">
                <a:solidFill>
                  <a:srgbClr val="374151"/>
                </a:solidFill>
                <a:effectLst/>
                <a:latin typeface="Söhne"/>
              </a:rPr>
              <a:t>. It ticks away critical stats: dwindling natural resources, growing population, and environmental deadlines. This </a:t>
            </a:r>
            <a:r>
              <a:rPr lang="en-US" b="0" i="0" dirty="0" err="1">
                <a:solidFill>
                  <a:srgbClr val="374151"/>
                </a:solidFill>
                <a:effectLst/>
                <a:latin typeface="Söhne"/>
              </a:rPr>
              <a:t>iframe</a:t>
            </a:r>
            <a:r>
              <a:rPr lang="en-US" b="0" i="0" dirty="0">
                <a:solidFill>
                  <a:srgbClr val="374151"/>
                </a:solidFill>
                <a:effectLst/>
                <a:latin typeface="Söhne"/>
              </a:rPr>
              <a:t> brings urgency to the global issues we face, emphasizing the need for timely action.</a:t>
            </a:r>
          </a:p>
          <a:p>
            <a:pPr algn="l"/>
            <a:r>
              <a:rPr lang="en-US" b="0" i="0" dirty="0">
                <a:solidFill>
                  <a:srgbClr val="374151"/>
                </a:solidFill>
                <a:effectLst/>
                <a:latin typeface="Söhne"/>
              </a:rPr>
              <a:t>The </a:t>
            </a:r>
            <a:r>
              <a:rPr lang="en-US" b="1" i="0" dirty="0">
                <a:solidFill>
                  <a:srgbClr val="374151"/>
                </a:solidFill>
                <a:effectLst/>
                <a:latin typeface="Söhne"/>
              </a:rPr>
              <a:t>pie chart</a:t>
            </a:r>
            <a:r>
              <a:rPr lang="en-US" b="0" i="0" dirty="0">
                <a:solidFill>
                  <a:srgbClr val="374151"/>
                </a:solidFill>
                <a:effectLst/>
                <a:latin typeface="Söhne"/>
              </a:rPr>
              <a:t> represents the number of countries by region. It’s not just a static image; viewers can interact with it to gain specific insights into each region's composition, enhancing the user experience and understanding.</a:t>
            </a:r>
          </a:p>
          <a:p>
            <a:pPr algn="l"/>
            <a:r>
              <a:rPr lang="en-US" b="0" i="0" dirty="0">
                <a:solidFill>
                  <a:srgbClr val="374151"/>
                </a:solidFill>
                <a:effectLst/>
                <a:latin typeface="Söhne"/>
              </a:rPr>
              <a:t>Our </a:t>
            </a:r>
            <a:r>
              <a:rPr lang="en-US" b="1" i="0" dirty="0">
                <a:solidFill>
                  <a:srgbClr val="374151"/>
                </a:solidFill>
                <a:effectLst/>
                <a:latin typeface="Söhne"/>
              </a:rPr>
              <a:t>scatterplot</a:t>
            </a:r>
            <a:r>
              <a:rPr lang="en-US" b="0" i="0" dirty="0">
                <a:solidFill>
                  <a:srgbClr val="374151"/>
                </a:solidFill>
                <a:effectLst/>
                <a:latin typeface="Söhne"/>
              </a:rPr>
              <a:t> is particularly telling. It juxtaposes the gross enrollment rates for males and females against corruption scores, illustrating a telling correlation between education and governance quality.</a:t>
            </a:r>
          </a:p>
          <a:p>
            <a:pPr algn="l"/>
            <a:r>
              <a:rPr lang="en-US" b="0" i="0" dirty="0">
                <a:solidFill>
                  <a:srgbClr val="374151"/>
                </a:solidFill>
                <a:effectLst/>
                <a:latin typeface="Söhne"/>
              </a:rPr>
              <a:t>Every element of our dashboard has been designed with purpose. We chose the heatmap for its immediate visual impact, the </a:t>
            </a:r>
            <a:r>
              <a:rPr lang="en-US" b="0" i="0" dirty="0" err="1">
                <a:solidFill>
                  <a:srgbClr val="374151"/>
                </a:solidFill>
                <a:effectLst/>
                <a:latin typeface="Söhne"/>
              </a:rPr>
              <a:t>iframe</a:t>
            </a:r>
            <a:r>
              <a:rPr lang="en-US" b="0" i="0" dirty="0">
                <a:solidFill>
                  <a:srgbClr val="374151"/>
                </a:solidFill>
                <a:effectLst/>
                <a:latin typeface="Söhne"/>
              </a:rPr>
              <a:t> for dynamic content integration, the pie chart for its interactive data segmentation, and the scatterplot for its clear depiction of correlation.</a:t>
            </a:r>
          </a:p>
          <a:p>
            <a:pPr algn="l"/>
            <a:r>
              <a:rPr lang="en-US" b="0" i="0" dirty="0">
                <a:solidFill>
                  <a:srgbClr val="374151"/>
                </a:solidFill>
                <a:effectLst/>
                <a:latin typeface="Söhne"/>
              </a:rPr>
              <a:t>By examining these visualizations, we aim to provide a platform for informed discussions and policy-making to tackle the pressing issue of poverty.</a:t>
            </a:r>
          </a:p>
          <a:p>
            <a:endParaRPr lang="en-AU" dirty="0"/>
          </a:p>
        </p:txBody>
      </p:sp>
      <p:sp>
        <p:nvSpPr>
          <p:cNvPr id="4" name="Slide Number Placeholder 3"/>
          <p:cNvSpPr>
            <a:spLocks noGrp="1"/>
          </p:cNvSpPr>
          <p:nvPr>
            <p:ph type="sldNum" sz="quarter" idx="5"/>
          </p:nvPr>
        </p:nvSpPr>
        <p:spPr/>
        <p:txBody>
          <a:bodyPr/>
          <a:lstStyle/>
          <a:p>
            <a:fld id="{0364B39B-9DD7-4100-804F-C16A4335EC16}" type="slidenum">
              <a:rPr lang="en-AU" smtClean="0"/>
              <a:t>8</a:t>
            </a:fld>
            <a:endParaRPr lang="en-AU"/>
          </a:p>
        </p:txBody>
      </p:sp>
    </p:spTree>
    <p:extLst>
      <p:ext uri="{BB962C8B-B14F-4D97-AF65-F5344CB8AC3E}">
        <p14:creationId xmlns:p14="http://schemas.microsoft.com/office/powerpoint/2010/main" val="768551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042211"/>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68037483"/>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82679810"/>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83690940"/>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93252617"/>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01897239"/>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0658917"/>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75746136"/>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59852551"/>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08819688"/>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1/2/2024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2399516756"/>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1/2/2024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803619571"/>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85" r:id="rId6"/>
    <p:sldLayoutId id="2147483681" r:id="rId7"/>
    <p:sldLayoutId id="2147483682" r:id="rId8"/>
    <p:sldLayoutId id="2147483683" r:id="rId9"/>
    <p:sldLayoutId id="2147483684" r:id="rId10"/>
    <p:sldLayoutId id="2147483686" r:id="rId11"/>
  </p:sldLayoutIdLst>
  <p:transition spd="med">
    <p:push dir="u"/>
  </p:transition>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391DB8F-CD1E-4B48-81D6-9781BA3F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3268" y="5474"/>
            <a:ext cx="9098732" cy="6858000"/>
          </a:xfrm>
          <a:custGeom>
            <a:avLst/>
            <a:gdLst>
              <a:gd name="connsiteX0" fmla="*/ 6010592 w 9098732"/>
              <a:gd name="connsiteY0" fmla="*/ 0 h 6858000"/>
              <a:gd name="connsiteX1" fmla="*/ 6873692 w 9098732"/>
              <a:gd name="connsiteY1" fmla="*/ 0 h 6858000"/>
              <a:gd name="connsiteX2" fmla="*/ 6873692 w 9098732"/>
              <a:gd name="connsiteY2" fmla="*/ 1553955 h 6858000"/>
              <a:gd name="connsiteX3" fmla="*/ 8235629 w 9098732"/>
              <a:gd name="connsiteY3" fmla="*/ 4 h 6858000"/>
              <a:gd name="connsiteX4" fmla="*/ 8235630 w 9098732"/>
              <a:gd name="connsiteY4" fmla="*/ 2 h 6858000"/>
              <a:gd name="connsiteX5" fmla="*/ 8235632 w 9098732"/>
              <a:gd name="connsiteY5" fmla="*/ 0 h 6858000"/>
              <a:gd name="connsiteX6" fmla="*/ 9098732 w 9098732"/>
              <a:gd name="connsiteY6" fmla="*/ 0 h 6858000"/>
              <a:gd name="connsiteX7" fmla="*/ 9098732 w 9098732"/>
              <a:gd name="connsiteY7" fmla="*/ 6858000 h 6858000"/>
              <a:gd name="connsiteX8" fmla="*/ 6873692 w 9098732"/>
              <a:gd name="connsiteY8" fmla="*/ 6858000 h 6858000"/>
              <a:gd name="connsiteX9" fmla="*/ 2225040 w 9098732"/>
              <a:gd name="connsiteY9" fmla="*/ 6858000 h 6858000"/>
              <a:gd name="connsiteX10" fmla="*/ 0 w 9098732"/>
              <a:gd name="connsiteY10" fmla="*/ 6858000 h 6858000"/>
              <a:gd name="connsiteX11" fmla="*/ 6010589 w 9098732"/>
              <a:gd name="connsiteY11" fmla="*/ 4 h 6858000"/>
              <a:gd name="connsiteX12" fmla="*/ 6010590 w 9098732"/>
              <a:gd name="connsiteY12" fmla="*/ 2 h 6858000"/>
              <a:gd name="connsiteX0" fmla="*/ 6010592 w 9098732"/>
              <a:gd name="connsiteY0" fmla="*/ 0 h 6858000"/>
              <a:gd name="connsiteX1" fmla="*/ 6873692 w 9098732"/>
              <a:gd name="connsiteY1" fmla="*/ 0 h 6858000"/>
              <a:gd name="connsiteX2" fmla="*/ 8235629 w 9098732"/>
              <a:gd name="connsiteY2" fmla="*/ 4 h 6858000"/>
              <a:gd name="connsiteX3" fmla="*/ 8235630 w 9098732"/>
              <a:gd name="connsiteY3" fmla="*/ 2 h 6858000"/>
              <a:gd name="connsiteX4" fmla="*/ 8235632 w 9098732"/>
              <a:gd name="connsiteY4" fmla="*/ 0 h 6858000"/>
              <a:gd name="connsiteX5" fmla="*/ 9098732 w 9098732"/>
              <a:gd name="connsiteY5" fmla="*/ 0 h 6858000"/>
              <a:gd name="connsiteX6" fmla="*/ 9098732 w 9098732"/>
              <a:gd name="connsiteY6" fmla="*/ 6858000 h 6858000"/>
              <a:gd name="connsiteX7" fmla="*/ 6873692 w 9098732"/>
              <a:gd name="connsiteY7" fmla="*/ 6858000 h 6858000"/>
              <a:gd name="connsiteX8" fmla="*/ 2225040 w 9098732"/>
              <a:gd name="connsiteY8" fmla="*/ 6858000 h 6858000"/>
              <a:gd name="connsiteX9" fmla="*/ 0 w 9098732"/>
              <a:gd name="connsiteY9" fmla="*/ 6858000 h 6858000"/>
              <a:gd name="connsiteX10" fmla="*/ 6010589 w 9098732"/>
              <a:gd name="connsiteY10" fmla="*/ 4 h 6858000"/>
              <a:gd name="connsiteX11" fmla="*/ 6010590 w 9098732"/>
              <a:gd name="connsiteY11" fmla="*/ 2 h 6858000"/>
              <a:gd name="connsiteX12" fmla="*/ 6010592 w 9098732"/>
              <a:gd name="connsiteY12" fmla="*/ 0 h 6858000"/>
              <a:gd name="connsiteX0" fmla="*/ 6010592 w 9098732"/>
              <a:gd name="connsiteY0" fmla="*/ 0 h 6858000"/>
              <a:gd name="connsiteX1" fmla="*/ 8235629 w 9098732"/>
              <a:gd name="connsiteY1" fmla="*/ 4 h 6858000"/>
              <a:gd name="connsiteX2" fmla="*/ 8235630 w 9098732"/>
              <a:gd name="connsiteY2" fmla="*/ 2 h 6858000"/>
              <a:gd name="connsiteX3" fmla="*/ 8235632 w 9098732"/>
              <a:gd name="connsiteY3" fmla="*/ 0 h 6858000"/>
              <a:gd name="connsiteX4" fmla="*/ 9098732 w 9098732"/>
              <a:gd name="connsiteY4" fmla="*/ 0 h 6858000"/>
              <a:gd name="connsiteX5" fmla="*/ 9098732 w 9098732"/>
              <a:gd name="connsiteY5" fmla="*/ 6858000 h 6858000"/>
              <a:gd name="connsiteX6" fmla="*/ 6873692 w 9098732"/>
              <a:gd name="connsiteY6" fmla="*/ 6858000 h 6858000"/>
              <a:gd name="connsiteX7" fmla="*/ 2225040 w 9098732"/>
              <a:gd name="connsiteY7" fmla="*/ 6858000 h 6858000"/>
              <a:gd name="connsiteX8" fmla="*/ 0 w 9098732"/>
              <a:gd name="connsiteY8" fmla="*/ 6858000 h 6858000"/>
              <a:gd name="connsiteX9" fmla="*/ 6010589 w 9098732"/>
              <a:gd name="connsiteY9" fmla="*/ 4 h 6858000"/>
              <a:gd name="connsiteX10" fmla="*/ 6010590 w 9098732"/>
              <a:gd name="connsiteY10" fmla="*/ 2 h 6858000"/>
              <a:gd name="connsiteX11" fmla="*/ 6010592 w 9098732"/>
              <a:gd name="connsiteY11"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6873692 w 9098732"/>
              <a:gd name="connsiteY5" fmla="*/ 6858000 h 6858000"/>
              <a:gd name="connsiteX6" fmla="*/ 2225040 w 9098732"/>
              <a:gd name="connsiteY6" fmla="*/ 6858000 h 6858000"/>
              <a:gd name="connsiteX7" fmla="*/ 0 w 9098732"/>
              <a:gd name="connsiteY7" fmla="*/ 6858000 h 6858000"/>
              <a:gd name="connsiteX8" fmla="*/ 6010589 w 9098732"/>
              <a:gd name="connsiteY8" fmla="*/ 4 h 6858000"/>
              <a:gd name="connsiteX9" fmla="*/ 6010590 w 9098732"/>
              <a:gd name="connsiteY9" fmla="*/ 2 h 6858000"/>
              <a:gd name="connsiteX10" fmla="*/ 6010592 w 9098732"/>
              <a:gd name="connsiteY10"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2225040 w 9098732"/>
              <a:gd name="connsiteY5" fmla="*/ 6858000 h 6858000"/>
              <a:gd name="connsiteX6" fmla="*/ 0 w 9098732"/>
              <a:gd name="connsiteY6" fmla="*/ 6858000 h 6858000"/>
              <a:gd name="connsiteX7" fmla="*/ 6010589 w 9098732"/>
              <a:gd name="connsiteY7" fmla="*/ 4 h 6858000"/>
              <a:gd name="connsiteX8" fmla="*/ 6010590 w 9098732"/>
              <a:gd name="connsiteY8" fmla="*/ 2 h 6858000"/>
              <a:gd name="connsiteX9" fmla="*/ 6010592 w 9098732"/>
              <a:gd name="connsiteY9"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0 w 9098732"/>
              <a:gd name="connsiteY5" fmla="*/ 6858000 h 6858000"/>
              <a:gd name="connsiteX6" fmla="*/ 6010589 w 9098732"/>
              <a:gd name="connsiteY6" fmla="*/ 4 h 6858000"/>
              <a:gd name="connsiteX7" fmla="*/ 6010590 w 9098732"/>
              <a:gd name="connsiteY7" fmla="*/ 2 h 6858000"/>
              <a:gd name="connsiteX8" fmla="*/ 6010592 w 9098732"/>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778142-D5B0-315A-78EB-7232ED7DFF76}"/>
              </a:ext>
            </a:extLst>
          </p:cNvPr>
          <p:cNvSpPr>
            <a:spLocks noGrp="1"/>
          </p:cNvSpPr>
          <p:nvPr>
            <p:ph type="ctrTitle"/>
          </p:nvPr>
        </p:nvSpPr>
        <p:spPr>
          <a:xfrm>
            <a:off x="4556563" y="4465327"/>
            <a:ext cx="7504669" cy="1802020"/>
          </a:xfrm>
        </p:spPr>
        <p:txBody>
          <a:bodyPr anchor="b">
            <a:normAutofit/>
          </a:bodyPr>
          <a:lstStyle/>
          <a:p>
            <a:pPr algn="r"/>
            <a:r>
              <a:rPr lang="en-AU" dirty="0"/>
              <a:t>Global corruption analysis dashboard</a:t>
            </a:r>
          </a:p>
        </p:txBody>
      </p:sp>
      <p:sp>
        <p:nvSpPr>
          <p:cNvPr id="3" name="Subtitle 2">
            <a:extLst>
              <a:ext uri="{FF2B5EF4-FFF2-40B4-BE49-F238E27FC236}">
                <a16:creationId xmlns:a16="http://schemas.microsoft.com/office/drawing/2014/main" id="{E597765F-C51C-8807-EF39-4EB154F515EC}"/>
              </a:ext>
            </a:extLst>
          </p:cNvPr>
          <p:cNvSpPr>
            <a:spLocks noGrp="1"/>
          </p:cNvSpPr>
          <p:nvPr>
            <p:ph type="subTitle" idx="1"/>
          </p:nvPr>
        </p:nvSpPr>
        <p:spPr>
          <a:xfrm>
            <a:off x="8246378" y="1181101"/>
            <a:ext cx="2802620" cy="1211573"/>
          </a:xfrm>
        </p:spPr>
        <p:txBody>
          <a:bodyPr>
            <a:normAutofit/>
          </a:bodyPr>
          <a:lstStyle/>
          <a:p>
            <a:pPr algn="r"/>
            <a:endParaRPr lang="en-AU" dirty="0"/>
          </a:p>
        </p:txBody>
      </p:sp>
      <p:pic>
        <p:nvPicPr>
          <p:cNvPr id="4" name="Picture 3" descr="A colorful light bulb with business icons">
            <a:extLst>
              <a:ext uri="{FF2B5EF4-FFF2-40B4-BE49-F238E27FC236}">
                <a16:creationId xmlns:a16="http://schemas.microsoft.com/office/drawing/2014/main" id="{DE7C8E98-CAE8-E395-3988-1C0456A2347B}"/>
              </a:ext>
            </a:extLst>
          </p:cNvPr>
          <p:cNvPicPr>
            <a:picLocks noChangeAspect="1"/>
          </p:cNvPicPr>
          <p:nvPr/>
        </p:nvPicPr>
        <p:blipFill rotWithShape="1">
          <a:blip r:embed="rId2"/>
          <a:srcRect r="6983" b="1"/>
          <a:stretch/>
        </p:blipFill>
        <p:spPr>
          <a:xfrm>
            <a:off x="20" y="10"/>
            <a:ext cx="9113086" cy="6857990"/>
          </a:xfrm>
          <a:custGeom>
            <a:avLst/>
            <a:gdLst/>
            <a:ahLst/>
            <a:cxnLst/>
            <a:rect l="l" t="t" r="r" b="b"/>
            <a:pathLst>
              <a:path w="9113106" h="6858000">
                <a:moveTo>
                  <a:pt x="9113106" y="0"/>
                </a:moveTo>
                <a:lnTo>
                  <a:pt x="3102514" y="6858000"/>
                </a:lnTo>
                <a:lnTo>
                  <a:pt x="0" y="6858000"/>
                </a:lnTo>
                <a:lnTo>
                  <a:pt x="0" y="1"/>
                </a:lnTo>
                <a:close/>
              </a:path>
            </a:pathLst>
          </a:custGeom>
        </p:spPr>
      </p:pic>
      <p:sp>
        <p:nvSpPr>
          <p:cNvPr id="13" name="Freeform: Shape 12">
            <a:extLst>
              <a:ext uri="{FF2B5EF4-FFF2-40B4-BE49-F238E27FC236}">
                <a16:creationId xmlns:a16="http://schemas.microsoft.com/office/drawing/2014/main" id="{3093C5F1-820E-45E2-BF45-96B147FEC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41139465"/>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white globe&#10;&#10;Description automatically generated">
            <a:extLst>
              <a:ext uri="{FF2B5EF4-FFF2-40B4-BE49-F238E27FC236}">
                <a16:creationId xmlns:a16="http://schemas.microsoft.com/office/drawing/2014/main" id="{6F77678E-36AA-07FA-C28C-98148CAA0910}"/>
              </a:ext>
            </a:extLst>
          </p:cNvPr>
          <p:cNvPicPr>
            <a:picLocks noChangeAspect="1"/>
          </p:cNvPicPr>
          <p:nvPr/>
        </p:nvPicPr>
        <p:blipFill rotWithShape="1">
          <a:blip r:embed="rId3">
            <a:extLst>
              <a:ext uri="{28A0092B-C50C-407E-A947-70E740481C1C}">
                <a14:useLocalDpi xmlns:a14="http://schemas.microsoft.com/office/drawing/2010/main" val="0"/>
              </a:ext>
            </a:extLst>
          </a:blip>
          <a:srcRect t="11191" r="1" b="13437"/>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28" name="Freeform: Shape 27">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4EAFE-EED1-08DE-C94C-BBAE164EC61B}"/>
              </a:ext>
            </a:extLst>
          </p:cNvPr>
          <p:cNvSpPr>
            <a:spLocks noGrp="1"/>
          </p:cNvSpPr>
          <p:nvPr>
            <p:ph type="title"/>
          </p:nvPr>
        </p:nvSpPr>
        <p:spPr>
          <a:xfrm>
            <a:off x="796978" y="498537"/>
            <a:ext cx="6201963" cy="963061"/>
          </a:xfrm>
        </p:spPr>
        <p:txBody>
          <a:bodyPr vert="horz" lIns="91440" tIns="45720" rIns="91440" bIns="45720" rtlCol="0">
            <a:normAutofit fontScale="90000"/>
          </a:bodyPr>
          <a:lstStyle/>
          <a:p>
            <a:r>
              <a:rPr lang="en-US" cap="all" spc="300" dirty="0"/>
              <a:t>GLOBAL corruption </a:t>
            </a:r>
          </a:p>
        </p:txBody>
      </p:sp>
      <p:sp>
        <p:nvSpPr>
          <p:cNvPr id="29" name="Content Placeholder 19">
            <a:extLst>
              <a:ext uri="{FF2B5EF4-FFF2-40B4-BE49-F238E27FC236}">
                <a16:creationId xmlns:a16="http://schemas.microsoft.com/office/drawing/2014/main" id="{D78F1439-B887-6277-919C-EF55A7001506}"/>
              </a:ext>
            </a:extLst>
          </p:cNvPr>
          <p:cNvSpPr>
            <a:spLocks noGrp="1"/>
          </p:cNvSpPr>
          <p:nvPr>
            <p:ph idx="1"/>
          </p:nvPr>
        </p:nvSpPr>
        <p:spPr>
          <a:xfrm>
            <a:off x="796978" y="1843200"/>
            <a:ext cx="3883022" cy="3434400"/>
          </a:xfrm>
        </p:spPr>
        <p:txBody>
          <a:bodyPr>
            <a:normAutofit/>
          </a:bodyPr>
          <a:lstStyle/>
          <a:p>
            <a:r>
              <a:rPr lang="en-US" dirty="0"/>
              <a:t>Global Perception Corruption Index</a:t>
            </a:r>
          </a:p>
          <a:p>
            <a:pPr marL="0" indent="0">
              <a:buNone/>
            </a:pPr>
            <a:endParaRPr lang="en-US" dirty="0"/>
          </a:p>
          <a:p>
            <a:r>
              <a:rPr lang="en-US" dirty="0"/>
              <a:t>Gender Gap in Education Opportunity</a:t>
            </a:r>
          </a:p>
          <a:p>
            <a:endParaRPr lang="en-US" dirty="0"/>
          </a:p>
          <a:p>
            <a:r>
              <a:rPr lang="en-US" dirty="0"/>
              <a:t>The International Poverty Line</a:t>
            </a:r>
          </a:p>
          <a:p>
            <a:endParaRPr lang="en-US" dirty="0"/>
          </a:p>
        </p:txBody>
      </p:sp>
    </p:spTree>
    <p:extLst>
      <p:ext uri="{BB962C8B-B14F-4D97-AF65-F5344CB8AC3E}">
        <p14:creationId xmlns:p14="http://schemas.microsoft.com/office/powerpoint/2010/main" val="1479306471"/>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B07B087-CC73-4D22-8354-AE59CBE4F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B9B87-2878-333C-5314-1BC3C8EE23D6}"/>
              </a:ext>
            </a:extLst>
          </p:cNvPr>
          <p:cNvSpPr>
            <a:spLocks noGrp="1"/>
          </p:cNvSpPr>
          <p:nvPr>
            <p:ph type="title"/>
          </p:nvPr>
        </p:nvSpPr>
        <p:spPr>
          <a:xfrm>
            <a:off x="729983" y="3834333"/>
            <a:ext cx="5001217" cy="2337866"/>
          </a:xfrm>
        </p:spPr>
        <p:txBody>
          <a:bodyPr>
            <a:normAutofit/>
          </a:bodyPr>
          <a:lstStyle/>
          <a:p>
            <a:pPr algn="r">
              <a:lnSpc>
                <a:spcPct val="90000"/>
              </a:lnSpc>
            </a:pPr>
            <a:r>
              <a:rPr lang="en-AU" dirty="0"/>
              <a:t>Global Corruption Perception Index</a:t>
            </a:r>
            <a:br>
              <a:rPr lang="en-AU" dirty="0"/>
            </a:br>
            <a:r>
              <a:rPr lang="en-AU" dirty="0"/>
              <a:t>2020</a:t>
            </a:r>
          </a:p>
        </p:txBody>
      </p:sp>
      <p:pic>
        <p:nvPicPr>
          <p:cNvPr id="7" name="Content Placeholder 6">
            <a:extLst>
              <a:ext uri="{FF2B5EF4-FFF2-40B4-BE49-F238E27FC236}">
                <a16:creationId xmlns:a16="http://schemas.microsoft.com/office/drawing/2014/main" id="{7D9B443F-10CF-BF05-1A3F-FE4D35F67BAB}"/>
              </a:ext>
            </a:extLst>
          </p:cNvPr>
          <p:cNvPicPr>
            <a:picLocks noChangeAspect="1"/>
          </p:cNvPicPr>
          <p:nvPr/>
        </p:nvPicPr>
        <p:blipFill rotWithShape="1">
          <a:blip r:embed="rId3">
            <a:extLst>
              <a:ext uri="{28A0092B-C50C-407E-A947-70E740481C1C}">
                <a14:useLocalDpi xmlns:a14="http://schemas.microsoft.com/office/drawing/2010/main" val="0"/>
              </a:ext>
            </a:extLst>
          </a:blip>
          <a:srcRect l="16084" r="7174" b="1"/>
          <a:stretch/>
        </p:blipFill>
        <p:spPr>
          <a:xfrm>
            <a:off x="20" y="10"/>
            <a:ext cx="7627541" cy="3428990"/>
          </a:xfrm>
          <a:custGeom>
            <a:avLst/>
            <a:gdLst/>
            <a:ahLst/>
            <a:cxnLst/>
            <a:rect l="l" t="t" r="r" b="b"/>
            <a:pathLst>
              <a:path w="7627561" h="3429000">
                <a:moveTo>
                  <a:pt x="0" y="0"/>
                </a:moveTo>
                <a:lnTo>
                  <a:pt x="7627561" y="0"/>
                </a:lnTo>
                <a:lnTo>
                  <a:pt x="4622265" y="3429000"/>
                </a:lnTo>
                <a:lnTo>
                  <a:pt x="0" y="3429000"/>
                </a:lnTo>
                <a:close/>
              </a:path>
            </a:pathLst>
          </a:custGeom>
        </p:spPr>
      </p:pic>
      <p:pic>
        <p:nvPicPr>
          <p:cNvPr id="13" name="Content Placeholder 12" descr="A diagram of a chart&#10;&#10;Description automatically generated">
            <a:extLst>
              <a:ext uri="{FF2B5EF4-FFF2-40B4-BE49-F238E27FC236}">
                <a16:creationId xmlns:a16="http://schemas.microsoft.com/office/drawing/2014/main" id="{AB8FDB30-B8A2-19DA-05F3-195815610DB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36645" y="3834333"/>
            <a:ext cx="5636423" cy="2338387"/>
          </a:xfrm>
        </p:spPr>
      </p:pic>
      <p:sp>
        <p:nvSpPr>
          <p:cNvPr id="15" name="Content Placeholder 19">
            <a:extLst>
              <a:ext uri="{FF2B5EF4-FFF2-40B4-BE49-F238E27FC236}">
                <a16:creationId xmlns:a16="http://schemas.microsoft.com/office/drawing/2014/main" id="{610D924D-9B18-1322-11DE-4706E9CC4576}"/>
              </a:ext>
            </a:extLst>
          </p:cNvPr>
          <p:cNvSpPr txBox="1">
            <a:spLocks/>
          </p:cNvSpPr>
          <p:nvPr/>
        </p:nvSpPr>
        <p:spPr>
          <a:xfrm>
            <a:off x="7149600" y="813599"/>
            <a:ext cx="4716000" cy="221006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b="0" i="0" dirty="0">
                <a:effectLst/>
                <a:latin typeface="+mj-lt"/>
              </a:rPr>
              <a:t>Global world data bank</a:t>
            </a:r>
          </a:p>
          <a:p>
            <a:r>
              <a:rPr lang="en-AU" sz="1400" b="0" i="0" dirty="0">
                <a:effectLst/>
                <a:latin typeface="+mj-lt"/>
              </a:rPr>
              <a:t>2020 was marked by the outbreak of a global pandemic that profoundly reshaped the world.</a:t>
            </a:r>
          </a:p>
          <a:p>
            <a:r>
              <a:rPr lang="en-AU" sz="1400" dirty="0">
                <a:latin typeface="+mj-lt"/>
              </a:rPr>
              <a:t>Over two-thirds countries score are below 50.</a:t>
            </a:r>
          </a:p>
          <a:p>
            <a:r>
              <a:rPr lang="en-AU" sz="1400" dirty="0">
                <a:latin typeface="+mj-lt"/>
              </a:rPr>
              <a:t>FOCUS - CPI source data capture diversion of public funds </a:t>
            </a:r>
            <a:endParaRPr lang="en-US" sz="1400" dirty="0">
              <a:latin typeface="+mj-lt"/>
            </a:endParaRPr>
          </a:p>
        </p:txBody>
      </p:sp>
    </p:spTree>
    <p:extLst>
      <p:ext uri="{BB962C8B-B14F-4D97-AF65-F5344CB8AC3E}">
        <p14:creationId xmlns:p14="http://schemas.microsoft.com/office/powerpoint/2010/main" val="3110570429"/>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9BA58-D8BF-8B5B-3038-5DF46AC7AF3B}"/>
              </a:ext>
            </a:extLst>
          </p:cNvPr>
          <p:cNvSpPr>
            <a:spLocks noGrp="1"/>
          </p:cNvSpPr>
          <p:nvPr>
            <p:ph type="title"/>
          </p:nvPr>
        </p:nvSpPr>
        <p:spPr>
          <a:xfrm>
            <a:off x="761400" y="433737"/>
            <a:ext cx="8182535" cy="905463"/>
          </a:xfrm>
        </p:spPr>
        <p:txBody>
          <a:bodyPr>
            <a:normAutofit/>
          </a:bodyPr>
          <a:lstStyle/>
          <a:p>
            <a:r>
              <a:rPr lang="en-AU" dirty="0"/>
              <a:t>Education Opportunity</a:t>
            </a:r>
          </a:p>
        </p:txBody>
      </p:sp>
      <p:sp>
        <p:nvSpPr>
          <p:cNvPr id="16" name="Content Placeholder 15">
            <a:extLst>
              <a:ext uri="{FF2B5EF4-FFF2-40B4-BE49-F238E27FC236}">
                <a16:creationId xmlns:a16="http://schemas.microsoft.com/office/drawing/2014/main" id="{290EE6B3-CCA1-4992-6949-FF7363D2A24C}"/>
              </a:ext>
            </a:extLst>
          </p:cNvPr>
          <p:cNvSpPr>
            <a:spLocks noGrp="1"/>
          </p:cNvSpPr>
          <p:nvPr>
            <p:ph idx="1"/>
          </p:nvPr>
        </p:nvSpPr>
        <p:spPr>
          <a:xfrm>
            <a:off x="730624" y="1605600"/>
            <a:ext cx="5365376" cy="4462934"/>
          </a:xfrm>
        </p:spPr>
        <p:txBody>
          <a:bodyPr>
            <a:normAutofit/>
          </a:bodyPr>
          <a:lstStyle/>
          <a:p>
            <a:r>
              <a:rPr lang="en-US" dirty="0"/>
              <a:t>Public funds – education system</a:t>
            </a:r>
          </a:p>
          <a:p>
            <a:r>
              <a:rPr lang="en-US" dirty="0"/>
              <a:t>Tertiary Level – leads to higher paying career for both genders</a:t>
            </a:r>
          </a:p>
          <a:p>
            <a:r>
              <a:rPr lang="en-US" dirty="0"/>
              <a:t>Lack of public funds – lower quality of education levels, lower enrollment for both men and women. </a:t>
            </a:r>
          </a:p>
          <a:p>
            <a:endParaRPr lang="en-US" dirty="0"/>
          </a:p>
          <a:p>
            <a:r>
              <a:rPr lang="en-US" dirty="0"/>
              <a:t>Are both genders equally effected by the CPI?</a:t>
            </a:r>
          </a:p>
        </p:txBody>
      </p:sp>
      <p:pic>
        <p:nvPicPr>
          <p:cNvPr id="9" name="Content Placeholder 8" descr="Formulas written on a blackboard">
            <a:extLst>
              <a:ext uri="{FF2B5EF4-FFF2-40B4-BE49-F238E27FC236}">
                <a16:creationId xmlns:a16="http://schemas.microsoft.com/office/drawing/2014/main" id="{0D4A75D2-5614-9F5A-E7F3-EE0E7B46B089}"/>
              </a:ext>
            </a:extLst>
          </p:cNvPr>
          <p:cNvPicPr>
            <a:picLocks noChangeAspect="1"/>
          </p:cNvPicPr>
          <p:nvPr/>
        </p:nvPicPr>
        <p:blipFill rotWithShape="1">
          <a:blip r:embed="rId3">
            <a:extLst>
              <a:ext uri="{28A0092B-C50C-407E-A947-70E740481C1C}">
                <a14:useLocalDpi xmlns:a14="http://schemas.microsoft.com/office/drawing/2010/main" val="0"/>
              </a:ext>
            </a:extLst>
          </a:blip>
          <a:srcRect l="15446" r="8748" b="3"/>
          <a:stretch/>
        </p:blipFill>
        <p:spPr>
          <a:xfrm>
            <a:off x="8297681" y="10"/>
            <a:ext cx="3894321" cy="3428990"/>
          </a:xfrm>
          <a:custGeom>
            <a:avLst/>
            <a:gdLst/>
            <a:ahLst/>
            <a:cxnLst/>
            <a:rect l="l" t="t" r="r" b="b"/>
            <a:pathLst>
              <a:path w="3894321" h="3429000">
                <a:moveTo>
                  <a:pt x="3005296" y="0"/>
                </a:moveTo>
                <a:lnTo>
                  <a:pt x="3031221" y="0"/>
                </a:lnTo>
                <a:lnTo>
                  <a:pt x="3894321" y="0"/>
                </a:lnTo>
                <a:lnTo>
                  <a:pt x="3894321" y="1529274"/>
                </a:lnTo>
                <a:lnTo>
                  <a:pt x="3894321" y="3429000"/>
                </a:lnTo>
                <a:lnTo>
                  <a:pt x="0" y="3429000"/>
                </a:lnTo>
                <a:close/>
              </a:path>
            </a:pathLst>
          </a:custGeom>
        </p:spPr>
      </p:pic>
      <p:pic>
        <p:nvPicPr>
          <p:cNvPr id="12" name="Picture 11" descr="Person in toga sitting alone">
            <a:extLst>
              <a:ext uri="{FF2B5EF4-FFF2-40B4-BE49-F238E27FC236}">
                <a16:creationId xmlns:a16="http://schemas.microsoft.com/office/drawing/2014/main" id="{27EBE344-A9A7-2AF3-2DBF-6DEEBC4B78BF}"/>
              </a:ext>
            </a:extLst>
          </p:cNvPr>
          <p:cNvPicPr>
            <a:picLocks noChangeAspect="1"/>
          </p:cNvPicPr>
          <p:nvPr/>
        </p:nvPicPr>
        <p:blipFill rotWithShape="1">
          <a:blip r:embed="rId4">
            <a:extLst>
              <a:ext uri="{28A0092B-C50C-407E-A947-70E740481C1C}">
                <a14:useLocalDpi xmlns:a14="http://schemas.microsoft.com/office/drawing/2010/main" val="0"/>
              </a:ext>
            </a:extLst>
          </a:blip>
          <a:srcRect t="16845" b="8700"/>
          <a:stretch/>
        </p:blipFill>
        <p:spPr>
          <a:xfrm>
            <a:off x="5292384" y="3429000"/>
            <a:ext cx="6899617" cy="3429000"/>
          </a:xfrm>
          <a:custGeom>
            <a:avLst/>
            <a:gdLst/>
            <a:ahLst/>
            <a:cxnLst/>
            <a:rect l="l" t="t" r="r" b="b"/>
            <a:pathLst>
              <a:path w="6899617" h="3429000">
                <a:moveTo>
                  <a:pt x="3005296" y="0"/>
                </a:moveTo>
                <a:lnTo>
                  <a:pt x="6899617" y="0"/>
                </a:lnTo>
                <a:lnTo>
                  <a:pt x="6899617" y="3429000"/>
                </a:lnTo>
                <a:lnTo>
                  <a:pt x="2229334" y="3429000"/>
                </a:lnTo>
                <a:lnTo>
                  <a:pt x="25925" y="3429000"/>
                </a:lnTo>
                <a:lnTo>
                  <a:pt x="0" y="3429000"/>
                </a:lnTo>
                <a:close/>
              </a:path>
            </a:pathLst>
          </a:custGeom>
        </p:spPr>
      </p:pic>
    </p:spTree>
    <p:extLst>
      <p:ext uri="{BB962C8B-B14F-4D97-AF65-F5344CB8AC3E}">
        <p14:creationId xmlns:p14="http://schemas.microsoft.com/office/powerpoint/2010/main" val="3653126144"/>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sitting on the ground holding a sign&#10;&#10;Description automatically generated">
            <a:extLst>
              <a:ext uri="{FF2B5EF4-FFF2-40B4-BE49-F238E27FC236}">
                <a16:creationId xmlns:a16="http://schemas.microsoft.com/office/drawing/2014/main" id="{D08B7EA4-6F2A-8EDF-4CE1-7DE5B38376AC}"/>
              </a:ext>
            </a:extLst>
          </p:cNvPr>
          <p:cNvPicPr>
            <a:picLocks noChangeAspect="1"/>
          </p:cNvPicPr>
          <p:nvPr/>
        </p:nvPicPr>
        <p:blipFill rotWithShape="1">
          <a:blip r:embed="rId3">
            <a:extLst>
              <a:ext uri="{28A0092B-C50C-407E-A947-70E740481C1C}">
                <a14:useLocalDpi xmlns:a14="http://schemas.microsoft.com/office/drawing/2010/main" val="0"/>
              </a:ext>
            </a:extLst>
          </a:blip>
          <a:srcRect l="15292" r="15385"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6" name="Freeform: Shape 15">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C580D-CD4B-A2DB-0A56-7FC855CEC030}"/>
              </a:ext>
            </a:extLst>
          </p:cNvPr>
          <p:cNvSpPr>
            <a:spLocks noGrp="1"/>
          </p:cNvSpPr>
          <p:nvPr>
            <p:ph type="title"/>
          </p:nvPr>
        </p:nvSpPr>
        <p:spPr>
          <a:xfrm>
            <a:off x="861778" y="685800"/>
            <a:ext cx="5920740" cy="718263"/>
          </a:xfrm>
        </p:spPr>
        <p:txBody>
          <a:bodyPr>
            <a:normAutofit/>
          </a:bodyPr>
          <a:lstStyle/>
          <a:p>
            <a:r>
              <a:rPr lang="en-AU" dirty="0"/>
              <a:t>Global Poverty Line </a:t>
            </a:r>
          </a:p>
        </p:txBody>
      </p:sp>
      <p:sp>
        <p:nvSpPr>
          <p:cNvPr id="11" name="Content Placeholder 10">
            <a:extLst>
              <a:ext uri="{FF2B5EF4-FFF2-40B4-BE49-F238E27FC236}">
                <a16:creationId xmlns:a16="http://schemas.microsoft.com/office/drawing/2014/main" id="{D8DD65D8-074F-2ADE-CD35-3204A23B3BA5}"/>
              </a:ext>
            </a:extLst>
          </p:cNvPr>
          <p:cNvSpPr>
            <a:spLocks noGrp="1"/>
          </p:cNvSpPr>
          <p:nvPr>
            <p:ph idx="1"/>
          </p:nvPr>
        </p:nvSpPr>
        <p:spPr>
          <a:xfrm>
            <a:off x="741600" y="1734429"/>
            <a:ext cx="4239084" cy="4659171"/>
          </a:xfrm>
        </p:spPr>
        <p:txBody>
          <a:bodyPr>
            <a:normAutofit/>
          </a:bodyPr>
          <a:lstStyle/>
          <a:p>
            <a:r>
              <a:rPr lang="en-US" dirty="0"/>
              <a:t>Extreme poverty line &lt; $2.15 p/day </a:t>
            </a:r>
          </a:p>
          <a:p>
            <a:r>
              <a:rPr lang="en-US" dirty="0"/>
              <a:t>Incorporates both monetary and non-monetary dimension of poverty</a:t>
            </a:r>
          </a:p>
          <a:p>
            <a:r>
              <a:rPr lang="en-US" dirty="0"/>
              <a:t>Non-monetary dimension indicators – education </a:t>
            </a:r>
          </a:p>
          <a:p>
            <a:r>
              <a:rPr lang="en-US" dirty="0"/>
              <a:t>Lack of education opportunity experience by people in poverty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35716128"/>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and child looking at a city&#10;&#10;Description automatically generated">
            <a:extLst>
              <a:ext uri="{FF2B5EF4-FFF2-40B4-BE49-F238E27FC236}">
                <a16:creationId xmlns:a16="http://schemas.microsoft.com/office/drawing/2014/main" id="{EDA5217E-1FF1-A89D-5378-873D6B432E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366" b="7634"/>
          <a:stretch/>
        </p:blipFill>
        <p:spPr>
          <a:xfrm>
            <a:off x="21" y="1533600"/>
            <a:ext cx="8243980" cy="5324399"/>
          </a:xfrm>
          <a:prstGeom prst="rect">
            <a:avLst/>
          </a:prstGeom>
        </p:spPr>
      </p:pic>
      <p:sp>
        <p:nvSpPr>
          <p:cNvPr id="12" name="Freeform: Shape 11">
            <a:extLst>
              <a:ext uri="{FF2B5EF4-FFF2-40B4-BE49-F238E27FC236}">
                <a16:creationId xmlns:a16="http://schemas.microsoft.com/office/drawing/2014/main" id="{968B5335-D5FF-4145-97AC-3783A0DE4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C1D0562-B987-4741-985E-3AADE1075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15">
            <a:extLst>
              <a:ext uri="{FF2B5EF4-FFF2-40B4-BE49-F238E27FC236}">
                <a16:creationId xmlns:a16="http://schemas.microsoft.com/office/drawing/2014/main" id="{147AAF62-3B62-CBBC-FB7E-177BF973849F}"/>
              </a:ext>
            </a:extLst>
          </p:cNvPr>
          <p:cNvSpPr txBox="1">
            <a:spLocks/>
          </p:cNvSpPr>
          <p:nvPr/>
        </p:nvSpPr>
        <p:spPr>
          <a:xfrm>
            <a:off x="8244000" y="698400"/>
            <a:ext cx="3708000" cy="58824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Global CPI – the more corrupt the country, the higher the gender gap disparity in terms of education enrollment</a:t>
            </a:r>
          </a:p>
          <a:p>
            <a:endParaRPr lang="en-US" sz="1800" dirty="0"/>
          </a:p>
          <a:p>
            <a:r>
              <a:rPr lang="en-US" sz="1800" dirty="0"/>
              <a:t>More corrupt country likely to sit on the  poverty line &lt; $2.15 p/day</a:t>
            </a:r>
          </a:p>
          <a:p>
            <a:endParaRPr lang="en-US" sz="1800" dirty="0"/>
          </a:p>
          <a:p>
            <a:r>
              <a:rPr lang="en-US" sz="1800" dirty="0"/>
              <a:t>Gross education enrollment are affected by countries sitting on the poverty line &lt; $2.15 p/day </a:t>
            </a:r>
          </a:p>
          <a:p>
            <a:endParaRPr lang="en-US" sz="1800" dirty="0"/>
          </a:p>
          <a:p>
            <a:r>
              <a:rPr lang="en-US" sz="1800" dirty="0"/>
              <a:t>Male and female are affected differently in education level in poorer country</a:t>
            </a:r>
          </a:p>
        </p:txBody>
      </p:sp>
      <p:sp>
        <p:nvSpPr>
          <p:cNvPr id="7" name="Title 1">
            <a:extLst>
              <a:ext uri="{FF2B5EF4-FFF2-40B4-BE49-F238E27FC236}">
                <a16:creationId xmlns:a16="http://schemas.microsoft.com/office/drawing/2014/main" id="{8A63DE60-1C68-5D02-AC6D-88CB68222D6A}"/>
              </a:ext>
            </a:extLst>
          </p:cNvPr>
          <p:cNvSpPr>
            <a:spLocks noGrp="1"/>
          </p:cNvSpPr>
          <p:nvPr>
            <p:ph type="title"/>
          </p:nvPr>
        </p:nvSpPr>
        <p:spPr>
          <a:xfrm>
            <a:off x="729700" y="361737"/>
            <a:ext cx="7017500" cy="1294263"/>
          </a:xfrm>
        </p:spPr>
        <p:txBody>
          <a:bodyPr vert="horz" lIns="91440" tIns="45720" rIns="91440" bIns="45720" rtlCol="0">
            <a:normAutofit/>
          </a:bodyPr>
          <a:lstStyle/>
          <a:p>
            <a:r>
              <a:rPr lang="en-AU" sz="2600" i="0" dirty="0">
                <a:effectLst/>
                <a:latin typeface="+mn-lt"/>
              </a:rPr>
              <a:t>Exploring Correlations Between Corruption, Poverty, and Education Disparities</a:t>
            </a:r>
            <a:endParaRPr lang="en-US" sz="2600" cap="all" spc="300" dirty="0">
              <a:latin typeface="+mn-lt"/>
            </a:endParaRPr>
          </a:p>
        </p:txBody>
      </p:sp>
    </p:spTree>
    <p:extLst>
      <p:ext uri="{BB962C8B-B14F-4D97-AF65-F5344CB8AC3E}">
        <p14:creationId xmlns:p14="http://schemas.microsoft.com/office/powerpoint/2010/main" val="379714992"/>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E6F4D-BA5B-9EC2-AE9B-A3BDC806F96C}"/>
              </a:ext>
            </a:extLst>
          </p:cNvPr>
          <p:cNvSpPr>
            <a:spLocks noGrp="1"/>
          </p:cNvSpPr>
          <p:nvPr>
            <p:ph type="title"/>
          </p:nvPr>
        </p:nvSpPr>
        <p:spPr>
          <a:xfrm>
            <a:off x="2961169" y="0"/>
            <a:ext cx="4736804" cy="488167"/>
          </a:xfrm>
        </p:spPr>
        <p:txBody>
          <a:bodyPr>
            <a:normAutofit/>
          </a:bodyPr>
          <a:lstStyle/>
          <a:p>
            <a:r>
              <a:rPr lang="en-AU" sz="2000" dirty="0"/>
              <a:t>Data exploration, challenges &amp; cleaning</a:t>
            </a:r>
          </a:p>
        </p:txBody>
      </p:sp>
      <p:sp>
        <p:nvSpPr>
          <p:cNvPr id="3" name="Content Placeholder 2">
            <a:extLst>
              <a:ext uri="{FF2B5EF4-FFF2-40B4-BE49-F238E27FC236}">
                <a16:creationId xmlns:a16="http://schemas.microsoft.com/office/drawing/2014/main" id="{5862C34B-4CBC-90EB-22E7-5A55ACAB5FA0}"/>
              </a:ext>
            </a:extLst>
          </p:cNvPr>
          <p:cNvSpPr>
            <a:spLocks noGrp="1"/>
          </p:cNvSpPr>
          <p:nvPr>
            <p:ph idx="1"/>
          </p:nvPr>
        </p:nvSpPr>
        <p:spPr>
          <a:xfrm>
            <a:off x="1143000" y="488167"/>
            <a:ext cx="9905999" cy="5668084"/>
          </a:xfrm>
        </p:spPr>
        <p:txBody>
          <a:bodyPr anchor="ctr">
            <a:normAutofit fontScale="92500" lnSpcReduction="10000"/>
          </a:bodyPr>
          <a:lstStyle/>
          <a:p>
            <a:r>
              <a:rPr lang="en-AU" sz="1500" dirty="0"/>
              <a:t>Data exploration:</a:t>
            </a:r>
          </a:p>
          <a:p>
            <a:pPr marL="0" indent="0">
              <a:buNone/>
            </a:pPr>
            <a:r>
              <a:rPr lang="en-AU" dirty="0"/>
              <a:t>	</a:t>
            </a:r>
            <a:r>
              <a:rPr lang="en-AU" sz="1200" dirty="0"/>
              <a:t>Criteria: Global poverty is a vast topic and most pressing challenges we face today, there are many  reasons and varies across the nations  	around the world, considered the below data sets for the common reasons.</a:t>
            </a:r>
          </a:p>
          <a:p>
            <a:pPr lvl="5">
              <a:buFont typeface="Wingdings" panose="05000000000000000000" pitchFamily="2" charset="2"/>
              <a:buChar char="Ø"/>
            </a:pPr>
            <a:r>
              <a:rPr lang="en-AU" sz="1200" dirty="0"/>
              <a:t>Corruption index score </a:t>
            </a:r>
          </a:p>
          <a:p>
            <a:pPr lvl="5">
              <a:buFont typeface="Wingdings" panose="05000000000000000000" pitchFamily="2" charset="2"/>
              <a:buChar char="Ø"/>
            </a:pPr>
            <a:r>
              <a:rPr lang="en-AU" sz="1200" dirty="0"/>
              <a:t>Male &amp; Female education enrolment percentage</a:t>
            </a:r>
          </a:p>
          <a:p>
            <a:pPr lvl="5">
              <a:buFont typeface="Wingdings" panose="05000000000000000000" pitchFamily="2" charset="2"/>
              <a:buChar char="Ø"/>
            </a:pPr>
            <a:r>
              <a:rPr lang="en-AU" sz="1200" dirty="0"/>
              <a:t>Per capita income less below the International Poverty Line of $2.15 per day </a:t>
            </a:r>
          </a:p>
          <a:p>
            <a:r>
              <a:rPr lang="en-AU" sz="1500" dirty="0"/>
              <a:t>Challenges:</a:t>
            </a:r>
          </a:p>
          <a:p>
            <a:pPr lvl="1"/>
            <a:r>
              <a:rPr lang="en-AU" sz="1200" dirty="0"/>
              <a:t>	</a:t>
            </a:r>
            <a:r>
              <a:rPr lang="en-AU" sz="1200" i="0" dirty="0"/>
              <a:t>Data across the datasets were not aligned, as the few  country codes  are different across the datasets, modified to have master data set which 	has unique values such as :</a:t>
            </a:r>
          </a:p>
          <a:p>
            <a:pPr lvl="5">
              <a:buFont typeface="Courier New" panose="02070309020205020404" pitchFamily="49" charset="0"/>
              <a:buChar char="o"/>
            </a:pPr>
            <a:r>
              <a:rPr lang="en-AU" sz="1200" dirty="0"/>
              <a:t>Country code</a:t>
            </a:r>
          </a:p>
          <a:p>
            <a:pPr lvl="5">
              <a:buFont typeface="Courier New" panose="02070309020205020404" pitchFamily="49" charset="0"/>
              <a:buChar char="o"/>
            </a:pPr>
            <a:r>
              <a:rPr lang="en-AU" sz="1200" dirty="0"/>
              <a:t>Country name</a:t>
            </a:r>
          </a:p>
          <a:p>
            <a:pPr lvl="5">
              <a:buFont typeface="Courier New" panose="02070309020205020404" pitchFamily="49" charset="0"/>
              <a:buChar char="o"/>
            </a:pPr>
            <a:r>
              <a:rPr lang="en-AU" sz="1200" dirty="0"/>
              <a:t>Region</a:t>
            </a:r>
          </a:p>
          <a:p>
            <a:pPr lvl="5">
              <a:buFont typeface="Courier New" panose="02070309020205020404" pitchFamily="49" charset="0"/>
              <a:buChar char="o"/>
            </a:pPr>
            <a:r>
              <a:rPr lang="en-AU" sz="1200" dirty="0"/>
              <a:t>Corruption index score</a:t>
            </a:r>
          </a:p>
          <a:p>
            <a:pPr lvl="5">
              <a:buFont typeface="Courier New" panose="02070309020205020404" pitchFamily="49" charset="0"/>
              <a:buChar char="o"/>
            </a:pPr>
            <a:r>
              <a:rPr lang="en-AU" sz="1200" dirty="0"/>
              <a:t>Corruption rank </a:t>
            </a:r>
          </a:p>
          <a:p>
            <a:pPr lvl="5">
              <a:buFont typeface="Courier New" panose="02070309020205020404" pitchFamily="49" charset="0"/>
              <a:buChar char="o"/>
            </a:pPr>
            <a:r>
              <a:rPr lang="en-AU" sz="1200" dirty="0"/>
              <a:t>Female enrolment percentage</a:t>
            </a:r>
          </a:p>
          <a:p>
            <a:pPr lvl="5">
              <a:buFont typeface="Courier New" panose="02070309020205020404" pitchFamily="49" charset="0"/>
              <a:buChar char="o"/>
            </a:pPr>
            <a:r>
              <a:rPr lang="en-AU" sz="1200" dirty="0"/>
              <a:t>Male enrolment percentage</a:t>
            </a:r>
          </a:p>
          <a:p>
            <a:pPr lvl="5">
              <a:buFont typeface="Courier New" panose="02070309020205020404" pitchFamily="49" charset="0"/>
              <a:buChar char="o"/>
            </a:pPr>
            <a:r>
              <a:rPr lang="en-AU" sz="1200" dirty="0"/>
              <a:t>Income less than $2.15 per day</a:t>
            </a:r>
          </a:p>
          <a:p>
            <a:pPr lvl="1"/>
            <a:r>
              <a:rPr lang="en-AU" sz="1200" dirty="0"/>
              <a:t>	</a:t>
            </a:r>
            <a:r>
              <a:rPr lang="en-AU" sz="1200" i="0" dirty="0"/>
              <a:t>Replaced the blank or Nan columns with zero as  per capita income or female enrolment percentage or male enrolment percentage  is not 	available across the data sets.</a:t>
            </a:r>
          </a:p>
          <a:p>
            <a:pPr marL="514350" lvl="1" indent="-285750">
              <a:buFont typeface="Arial" panose="020B0604020202020204" pitchFamily="34" charset="0"/>
              <a:buChar char="•"/>
            </a:pPr>
            <a:r>
              <a:rPr lang="en-AU" sz="1500" i="0" dirty="0"/>
              <a:t>Cleaning: </a:t>
            </a:r>
          </a:p>
          <a:p>
            <a:pPr marL="902970" lvl="4" indent="-171450">
              <a:buFont typeface="Wingdings" panose="05000000000000000000" pitchFamily="2" charset="2"/>
              <a:buChar char="§"/>
            </a:pPr>
            <a:r>
              <a:rPr lang="en-AU" sz="1200" i="0" dirty="0"/>
              <a:t>	 Created master table world_poverty_data combining all the 3 data sets with the required columns  in the Database(PGAdmin) and hosted the 	 service through flask code in the Json format using jsonfiy route to get the Json data for world data visualization dashboard.</a:t>
            </a:r>
          </a:p>
          <a:p>
            <a:pPr marL="902970" lvl="4" indent="-171450">
              <a:buFont typeface="Wingdings" panose="05000000000000000000" pitchFamily="2" charset="2"/>
              <a:buChar char="§"/>
            </a:pPr>
            <a:r>
              <a:rPr lang="en-AU" sz="1200" i="0" dirty="0"/>
              <a:t>Data is filtered across the regions for better visibility in Bar chart and Doughnut charts, displaying corruption index score, Male &amp; Female                 	enrolment percentages and per capita income &lt; $2.15 per day across the countries for the selected region. </a:t>
            </a:r>
          </a:p>
        </p:txBody>
      </p:sp>
      <p:pic>
        <p:nvPicPr>
          <p:cNvPr id="5" name="Picture 4">
            <a:extLst>
              <a:ext uri="{FF2B5EF4-FFF2-40B4-BE49-F238E27FC236}">
                <a16:creationId xmlns:a16="http://schemas.microsoft.com/office/drawing/2014/main" id="{FEA670DD-D6D2-8079-865A-941B1C1D0324}"/>
              </a:ext>
            </a:extLst>
          </p:cNvPr>
          <p:cNvPicPr>
            <a:picLocks noChangeAspect="1"/>
          </p:cNvPicPr>
          <p:nvPr/>
        </p:nvPicPr>
        <p:blipFill>
          <a:blip r:embed="rId2"/>
          <a:stretch>
            <a:fillRect/>
          </a:stretch>
        </p:blipFill>
        <p:spPr>
          <a:xfrm>
            <a:off x="10467753" y="0"/>
            <a:ext cx="1708298" cy="885039"/>
          </a:xfrm>
          <a:prstGeom prst="rect">
            <a:avLst/>
          </a:prstGeom>
        </p:spPr>
      </p:pic>
    </p:spTree>
    <p:extLst>
      <p:ext uri="{BB962C8B-B14F-4D97-AF65-F5344CB8AC3E}">
        <p14:creationId xmlns:p14="http://schemas.microsoft.com/office/powerpoint/2010/main" val="419149620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 calcmode="lin" valueType="num">
                                      <p:cBhvr additive="base">
                                        <p:cTn id="6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4" end="14"/>
                                            </p:txEl>
                                          </p:spTgt>
                                        </p:tgtEl>
                                        <p:attrNameLst>
                                          <p:attrName>style.visibility</p:attrName>
                                        </p:attrNameLst>
                                      </p:cBhvr>
                                      <p:to>
                                        <p:strVal val="visible"/>
                                      </p:to>
                                    </p:set>
                                    <p:anim calcmode="lin" valueType="num">
                                      <p:cBhvr additive="base">
                                        <p:cTn id="7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15" end="15"/>
                                            </p:txEl>
                                          </p:spTgt>
                                        </p:tgtEl>
                                        <p:attrNameLst>
                                          <p:attrName>style.visibility</p:attrName>
                                        </p:attrNameLst>
                                      </p:cBhvr>
                                      <p:to>
                                        <p:strVal val="visible"/>
                                      </p:to>
                                    </p:set>
                                    <p:anim calcmode="lin" valueType="num">
                                      <p:cBhvr additive="base">
                                        <p:cTn id="7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16" end="16"/>
                                            </p:txEl>
                                          </p:spTgt>
                                        </p:tgtEl>
                                        <p:attrNameLst>
                                          <p:attrName>style.visibility</p:attrName>
                                        </p:attrNameLst>
                                      </p:cBhvr>
                                      <p:to>
                                        <p:strVal val="visible"/>
                                      </p:to>
                                    </p:set>
                                    <p:anim calcmode="lin" valueType="num">
                                      <p:cBhvr additive="base">
                                        <p:cTn id="8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
                                            <p:txEl>
                                              <p:pRg st="17" end="17"/>
                                            </p:txEl>
                                          </p:spTgt>
                                        </p:tgtEl>
                                        <p:attrNameLst>
                                          <p:attrName>style.visibility</p:attrName>
                                        </p:attrNameLst>
                                      </p:cBhvr>
                                      <p:to>
                                        <p:strVal val="visible"/>
                                      </p:to>
                                    </p:set>
                                    <p:anim calcmode="lin" valueType="num">
                                      <p:cBhvr additive="base">
                                        <p:cTn id="87"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17" end="17"/>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
                                            <p:txEl>
                                              <p:pRg st="18" end="18"/>
                                            </p:txEl>
                                          </p:spTgt>
                                        </p:tgtEl>
                                        <p:attrNameLst>
                                          <p:attrName>style.visibility</p:attrName>
                                        </p:attrNameLst>
                                      </p:cBhvr>
                                      <p:to>
                                        <p:strVal val="visible"/>
                                      </p:to>
                                    </p:set>
                                    <p:anim calcmode="lin" valueType="num">
                                      <p:cBhvr additive="base">
                                        <p:cTn id="91"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B125-78FF-674F-95D4-43D410C5DCEF}"/>
              </a:ext>
            </a:extLst>
          </p:cNvPr>
          <p:cNvSpPr>
            <a:spLocks noGrp="1"/>
          </p:cNvSpPr>
          <p:nvPr>
            <p:ph type="title"/>
          </p:nvPr>
        </p:nvSpPr>
        <p:spPr>
          <a:xfrm>
            <a:off x="2214418" y="0"/>
            <a:ext cx="9905999" cy="761901"/>
          </a:xfrm>
        </p:spPr>
        <p:txBody>
          <a:bodyPr/>
          <a:lstStyle/>
          <a:p>
            <a:r>
              <a:rPr lang="en-AU"/>
              <a:t> WEB VISUALISATION</a:t>
            </a:r>
            <a:endParaRPr lang="en-AU" dirty="0"/>
          </a:p>
        </p:txBody>
      </p:sp>
      <p:sp>
        <p:nvSpPr>
          <p:cNvPr id="3" name="Content Placeholder 2">
            <a:extLst>
              <a:ext uri="{FF2B5EF4-FFF2-40B4-BE49-F238E27FC236}">
                <a16:creationId xmlns:a16="http://schemas.microsoft.com/office/drawing/2014/main" id="{81724E39-A33D-7C4C-7F44-C86F114BC331}"/>
              </a:ext>
            </a:extLst>
          </p:cNvPr>
          <p:cNvSpPr>
            <a:spLocks noGrp="1"/>
          </p:cNvSpPr>
          <p:nvPr>
            <p:ph idx="1"/>
          </p:nvPr>
        </p:nvSpPr>
        <p:spPr>
          <a:xfrm>
            <a:off x="157018" y="761900"/>
            <a:ext cx="11963399" cy="4669081"/>
          </a:xfrm>
        </p:spPr>
        <p:txBody>
          <a:bodyPr numCol="2">
            <a:noAutofit/>
          </a:bodyPr>
          <a:lstStyle/>
          <a:p>
            <a:pPr>
              <a:buFont typeface="Arial" panose="020B0604020202020204" pitchFamily="34" charset="0"/>
              <a:buChar char="•"/>
            </a:pPr>
            <a:r>
              <a:rPr lang="en-US" sz="2200" b="1" i="0" dirty="0">
                <a:effectLst/>
                <a:latin typeface="Söhne"/>
              </a:rPr>
              <a:t>Heatmap</a:t>
            </a:r>
            <a:r>
              <a:rPr lang="en-US" sz="2200" b="0" i="0" dirty="0">
                <a:effectLst/>
                <a:latin typeface="Söhne"/>
              </a:rPr>
              <a:t>: Corruption Perception Index</a:t>
            </a:r>
          </a:p>
          <a:p>
            <a:pPr marL="742950" lvl="1" indent="-285750">
              <a:buFont typeface="Arial" panose="020B0604020202020204" pitchFamily="34" charset="0"/>
              <a:buChar char="•"/>
            </a:pPr>
            <a:r>
              <a:rPr lang="en-US" sz="2200" b="0" i="0" dirty="0">
                <a:effectLst/>
                <a:latin typeface="Söhne"/>
              </a:rPr>
              <a:t>Visualizes corruption levels worldwide</a:t>
            </a:r>
          </a:p>
          <a:p>
            <a:pPr marL="742950" lvl="1" indent="-285750">
              <a:buFont typeface="Arial" panose="020B0604020202020204" pitchFamily="34" charset="0"/>
              <a:buChar char="•"/>
            </a:pPr>
            <a:r>
              <a:rPr lang="en-US" sz="2200" b="0" i="0" dirty="0">
                <a:effectLst/>
                <a:latin typeface="Söhne"/>
              </a:rPr>
              <a:t>Color-coded for quick assessment</a:t>
            </a:r>
          </a:p>
          <a:p>
            <a:pPr>
              <a:buFont typeface="Arial" panose="020B0604020202020204" pitchFamily="34" charset="0"/>
              <a:buChar char="•"/>
            </a:pPr>
            <a:r>
              <a:rPr lang="en-US" sz="2200" b="1" i="0" dirty="0">
                <a:effectLst/>
                <a:latin typeface="Söhne"/>
              </a:rPr>
              <a:t>Countdown </a:t>
            </a:r>
            <a:r>
              <a:rPr lang="en-US" sz="2200" b="1" i="0" dirty="0" err="1">
                <a:effectLst/>
                <a:latin typeface="Söhne"/>
              </a:rPr>
              <a:t>Iframes</a:t>
            </a:r>
            <a:r>
              <a:rPr lang="en-US" sz="2200" b="0" i="0" dirty="0">
                <a:effectLst/>
                <a:latin typeface="Söhne"/>
              </a:rPr>
              <a:t>: Awareness on Global Issues</a:t>
            </a:r>
          </a:p>
          <a:p>
            <a:pPr marL="742950" lvl="1" indent="-285750">
              <a:buFont typeface="Arial" panose="020B0604020202020204" pitchFamily="34" charset="0"/>
              <a:buChar char="•"/>
            </a:pPr>
            <a:r>
              <a:rPr lang="en-US" sz="2200" b="0" i="0" dirty="0">
                <a:effectLst/>
                <a:latin typeface="Söhne"/>
              </a:rPr>
              <a:t>Real-time statistics on critical global challenges</a:t>
            </a:r>
          </a:p>
          <a:p>
            <a:pPr marL="742950" lvl="1" indent="-285750">
              <a:buFont typeface="Arial" panose="020B0604020202020204" pitchFamily="34" charset="0"/>
              <a:buChar char="•"/>
            </a:pPr>
            <a:r>
              <a:rPr lang="en-US" sz="2200" b="0" i="0" dirty="0">
                <a:effectLst/>
                <a:latin typeface="Söhne"/>
              </a:rPr>
              <a:t>Embeds dynamic content within the page</a:t>
            </a:r>
          </a:p>
          <a:p>
            <a:pPr>
              <a:buFont typeface="Arial" panose="020B0604020202020204" pitchFamily="34" charset="0"/>
              <a:buChar char="•"/>
            </a:pPr>
            <a:r>
              <a:rPr lang="en-US" sz="2200" b="1" i="0" dirty="0">
                <a:effectLst/>
                <a:latin typeface="Söhne"/>
              </a:rPr>
              <a:t>Pie Chart</a:t>
            </a:r>
            <a:r>
              <a:rPr lang="en-US" sz="2200" b="0" i="0" dirty="0">
                <a:effectLst/>
                <a:latin typeface="Söhne"/>
              </a:rPr>
              <a:t>: Regional Distribution</a:t>
            </a:r>
          </a:p>
          <a:p>
            <a:pPr marL="742950" lvl="1" indent="-285750">
              <a:buFont typeface="Arial" panose="020B0604020202020204" pitchFamily="34" charset="0"/>
              <a:buChar char="•"/>
            </a:pPr>
            <a:r>
              <a:rPr lang="en-US" sz="2200" b="0" i="0" dirty="0">
                <a:effectLst/>
                <a:latin typeface="Söhne"/>
              </a:rPr>
              <a:t>Breakdown of regions by the number of countries</a:t>
            </a:r>
          </a:p>
          <a:p>
            <a:pPr marL="742950" lvl="1" indent="-285750">
              <a:buFont typeface="Arial" panose="020B0604020202020204" pitchFamily="34" charset="0"/>
              <a:buChar char="•"/>
            </a:pPr>
            <a:r>
              <a:rPr lang="en-US" sz="2200" b="0" i="0" dirty="0">
                <a:effectLst/>
                <a:latin typeface="Söhne"/>
              </a:rPr>
              <a:t>Interactive for detailed exploration</a:t>
            </a:r>
          </a:p>
          <a:p>
            <a:pPr marL="742950" lvl="1" indent="-285750">
              <a:buFont typeface="Arial" panose="020B0604020202020204" pitchFamily="34" charset="0"/>
              <a:buChar char="•"/>
            </a:pPr>
            <a:endParaRPr lang="en-US" sz="2200" b="0" i="0" dirty="0">
              <a:effectLst/>
              <a:latin typeface="Söhne"/>
            </a:endParaRPr>
          </a:p>
          <a:p>
            <a:pPr>
              <a:buFont typeface="Arial" panose="020B0604020202020204" pitchFamily="34" charset="0"/>
              <a:buChar char="•"/>
            </a:pPr>
            <a:r>
              <a:rPr lang="en-US" sz="2200" b="1" i="0" dirty="0">
                <a:effectLst/>
                <a:latin typeface="Söhne"/>
              </a:rPr>
              <a:t>Scatterplot</a:t>
            </a:r>
            <a:r>
              <a:rPr lang="en-US" sz="2200" b="0" i="0" dirty="0">
                <a:effectLst/>
                <a:latin typeface="Söhne"/>
              </a:rPr>
              <a:t>: Income Poverty Line and Education Enrollment vs. Corruption Score</a:t>
            </a:r>
          </a:p>
          <a:p>
            <a:pPr marL="742950" lvl="1" indent="-285750">
              <a:buFont typeface="Arial" panose="020B0604020202020204" pitchFamily="34" charset="0"/>
              <a:buChar char="•"/>
            </a:pPr>
            <a:r>
              <a:rPr lang="en-US" sz="2200" b="0" i="0" dirty="0">
                <a:effectLst/>
                <a:latin typeface="Söhne"/>
              </a:rPr>
              <a:t>Compares male and female gross enrollment rates vs Corruption Scores</a:t>
            </a:r>
          </a:p>
          <a:p>
            <a:pPr marL="742950" lvl="1" indent="-285750">
              <a:buFont typeface="Arial" panose="020B0604020202020204" pitchFamily="34" charset="0"/>
              <a:buChar char="•"/>
            </a:pPr>
            <a:r>
              <a:rPr lang="en-US" sz="2200" b="0" i="0" dirty="0">
                <a:effectLst/>
                <a:latin typeface="Söhne"/>
              </a:rPr>
              <a:t>Compares Income poverty line vs Corruption Scores</a:t>
            </a:r>
          </a:p>
          <a:p>
            <a:pPr marL="742950" lvl="1" indent="-285750">
              <a:buFont typeface="Arial" panose="020B0604020202020204" pitchFamily="34" charset="0"/>
              <a:buChar char="•"/>
            </a:pPr>
            <a:r>
              <a:rPr lang="en-US" sz="2200" b="0" i="0" dirty="0">
                <a:effectLst/>
                <a:latin typeface="Söhne"/>
              </a:rPr>
              <a:t>Highlights the relationship with corruption perception</a:t>
            </a:r>
          </a:p>
          <a:p>
            <a:pPr>
              <a:buFont typeface="Arial" panose="020B0604020202020204" pitchFamily="34" charset="0"/>
              <a:buChar char="•"/>
            </a:pPr>
            <a:r>
              <a:rPr lang="en-US" sz="2200" b="1" i="0" dirty="0">
                <a:effectLst/>
                <a:latin typeface="Söhne"/>
              </a:rPr>
              <a:t>Resources</a:t>
            </a:r>
            <a:r>
              <a:rPr lang="en-US" sz="2200" b="0" i="0" dirty="0">
                <a:effectLst/>
                <a:latin typeface="Söhne"/>
              </a:rPr>
              <a:t>: Librarie</a:t>
            </a:r>
            <a:r>
              <a:rPr lang="en-US" sz="2200" dirty="0">
                <a:latin typeface="Söhne"/>
              </a:rPr>
              <a:t>s used</a:t>
            </a:r>
            <a:endParaRPr lang="en-US" sz="2200" b="0" i="0" dirty="0">
              <a:effectLst/>
              <a:latin typeface="Söhne"/>
            </a:endParaRPr>
          </a:p>
          <a:p>
            <a:pPr marL="742950" lvl="1" indent="-285750">
              <a:buFont typeface="Arial" panose="020B0604020202020204" pitchFamily="34" charset="0"/>
              <a:buChar char="•"/>
            </a:pPr>
            <a:r>
              <a:rPr lang="en-US" sz="2200" b="0" i="0" dirty="0">
                <a:effectLst/>
                <a:latin typeface="Söhne"/>
              </a:rPr>
              <a:t>Bootstrap 5.3</a:t>
            </a:r>
          </a:p>
          <a:p>
            <a:pPr marL="742950" lvl="1" indent="-285750">
              <a:buFont typeface="Arial" panose="020B0604020202020204" pitchFamily="34" charset="0"/>
              <a:buChar char="•"/>
            </a:pPr>
            <a:r>
              <a:rPr lang="en-US" sz="2200" i="0" dirty="0">
                <a:latin typeface="Söhne"/>
              </a:rPr>
              <a:t>Charts.js</a:t>
            </a:r>
          </a:p>
          <a:p>
            <a:pPr marL="742950" lvl="1" indent="-285750">
              <a:buFont typeface="Arial" panose="020B0604020202020204" pitchFamily="34" charset="0"/>
              <a:buChar char="•"/>
            </a:pPr>
            <a:r>
              <a:rPr lang="en-US" sz="2200" b="0" i="0" dirty="0">
                <a:effectLst/>
                <a:latin typeface="Söhne"/>
              </a:rPr>
              <a:t>Highcharts.js</a:t>
            </a:r>
          </a:p>
        </p:txBody>
      </p:sp>
    </p:spTree>
    <p:extLst>
      <p:ext uri="{BB962C8B-B14F-4D97-AF65-F5344CB8AC3E}">
        <p14:creationId xmlns:p14="http://schemas.microsoft.com/office/powerpoint/2010/main" val="2759577035"/>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5B86-58FF-43BC-FF84-D6129D7A20EF}"/>
              </a:ext>
            </a:extLst>
          </p:cNvPr>
          <p:cNvSpPr>
            <a:spLocks noGrp="1"/>
          </p:cNvSpPr>
          <p:nvPr>
            <p:ph type="title"/>
          </p:nvPr>
        </p:nvSpPr>
        <p:spPr>
          <a:xfrm>
            <a:off x="0" y="0"/>
            <a:ext cx="9905999" cy="1360898"/>
          </a:xfrm>
        </p:spPr>
        <p:txBody>
          <a:bodyPr/>
          <a:lstStyle/>
          <a:p>
            <a:r>
              <a:rPr lang="en-GB" dirty="0"/>
              <a:t>I</a:t>
            </a:r>
            <a:r>
              <a:rPr lang="en-AU" dirty="0"/>
              <a:t>nsights, limitations, and conclusions</a:t>
            </a:r>
          </a:p>
        </p:txBody>
      </p:sp>
      <p:sp>
        <p:nvSpPr>
          <p:cNvPr id="3" name="Content Placeholder 2">
            <a:extLst>
              <a:ext uri="{FF2B5EF4-FFF2-40B4-BE49-F238E27FC236}">
                <a16:creationId xmlns:a16="http://schemas.microsoft.com/office/drawing/2014/main" id="{D8450305-E591-7CE5-CB97-2C944C2FE266}"/>
              </a:ext>
            </a:extLst>
          </p:cNvPr>
          <p:cNvSpPr>
            <a:spLocks noGrp="1"/>
          </p:cNvSpPr>
          <p:nvPr>
            <p:ph idx="1"/>
          </p:nvPr>
        </p:nvSpPr>
        <p:spPr>
          <a:xfrm>
            <a:off x="6209492" y="994120"/>
            <a:ext cx="5940357" cy="4894616"/>
          </a:xfrm>
        </p:spPr>
        <p:txBody>
          <a:bodyPr>
            <a:normAutofit/>
          </a:bodyPr>
          <a:lstStyle/>
          <a:p>
            <a:pPr marL="0" indent="0">
              <a:buNone/>
            </a:pPr>
            <a:r>
              <a:rPr lang="en-GB" u="sng" dirty="0"/>
              <a:t>Insights </a:t>
            </a:r>
          </a:p>
          <a:p>
            <a:r>
              <a:rPr lang="en-GB" dirty="0"/>
              <a:t>Significant correlation between corruption and poverty</a:t>
            </a:r>
          </a:p>
          <a:p>
            <a:r>
              <a:rPr lang="en-AU" dirty="0"/>
              <a:t>Vague correlation between gender enrolment differences, and corruption and poverty</a:t>
            </a:r>
          </a:p>
          <a:p>
            <a:pPr marL="0" indent="0">
              <a:buNone/>
            </a:pPr>
            <a:r>
              <a:rPr lang="en-AU" u="sng" dirty="0"/>
              <a:t>Limitations</a:t>
            </a:r>
          </a:p>
          <a:p>
            <a:r>
              <a:rPr lang="en-GB" dirty="0"/>
              <a:t>Our zero values represents either 0% for the country or it represents that the country did not report their poverty levels</a:t>
            </a:r>
          </a:p>
          <a:p>
            <a:r>
              <a:rPr lang="en-GB" dirty="0"/>
              <a:t>The ‘value’ of $2.15 changes over time</a:t>
            </a:r>
          </a:p>
          <a:p>
            <a:r>
              <a:rPr lang="en-GB"/>
              <a:t>Corruption </a:t>
            </a:r>
            <a:r>
              <a:rPr lang="en-GB" dirty="0"/>
              <a:t>b</a:t>
            </a:r>
            <a:r>
              <a:rPr lang="en-GB"/>
              <a:t>ias</a:t>
            </a:r>
            <a:endParaRPr lang="en-GB" dirty="0"/>
          </a:p>
          <a:p>
            <a:endParaRPr lang="en-AU" dirty="0"/>
          </a:p>
        </p:txBody>
      </p:sp>
      <p:pic>
        <p:nvPicPr>
          <p:cNvPr id="5" name="Picture 4">
            <a:extLst>
              <a:ext uri="{FF2B5EF4-FFF2-40B4-BE49-F238E27FC236}">
                <a16:creationId xmlns:a16="http://schemas.microsoft.com/office/drawing/2014/main" id="{BCBD05FC-92A5-3E26-4FFC-B057F0B8F7DC}"/>
              </a:ext>
            </a:extLst>
          </p:cNvPr>
          <p:cNvPicPr>
            <a:picLocks noChangeAspect="1"/>
          </p:cNvPicPr>
          <p:nvPr/>
        </p:nvPicPr>
        <p:blipFill>
          <a:blip r:embed="rId2"/>
          <a:stretch>
            <a:fillRect/>
          </a:stretch>
        </p:blipFill>
        <p:spPr>
          <a:xfrm>
            <a:off x="233464" y="1360898"/>
            <a:ext cx="5749046" cy="3601983"/>
          </a:xfrm>
          <a:prstGeom prst="rect">
            <a:avLst/>
          </a:prstGeom>
        </p:spPr>
      </p:pic>
    </p:spTree>
    <p:extLst>
      <p:ext uri="{BB962C8B-B14F-4D97-AF65-F5344CB8AC3E}">
        <p14:creationId xmlns:p14="http://schemas.microsoft.com/office/powerpoint/2010/main" val="3846114428"/>
      </p:ext>
    </p:extLst>
  </p:cSld>
  <p:clrMapOvr>
    <a:masterClrMapping/>
  </p:clrMapOvr>
  <p:transition spd="med">
    <p:push dir="u"/>
  </p:transition>
</p:sld>
</file>

<file path=ppt/theme/theme1.xml><?xml version="1.0" encoding="utf-8"?>
<a:theme xmlns:a="http://schemas.openxmlformats.org/drawingml/2006/main" name="Regatta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868</Words>
  <Application>Microsoft Office PowerPoint</Application>
  <PresentationFormat>Widescreen</PresentationFormat>
  <Paragraphs>91</Paragraphs>
  <Slides>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Söhne</vt:lpstr>
      <vt:lpstr>Arial</vt:lpstr>
      <vt:lpstr>Calibri</vt:lpstr>
      <vt:lpstr>Courier New</vt:lpstr>
      <vt:lpstr>Walbaum Display</vt:lpstr>
      <vt:lpstr>Wingdings</vt:lpstr>
      <vt:lpstr>RegattaVTI</vt:lpstr>
      <vt:lpstr>Global corruption analysis dashboard</vt:lpstr>
      <vt:lpstr>GLOBAL corruption </vt:lpstr>
      <vt:lpstr>Global Corruption Perception Index 2020</vt:lpstr>
      <vt:lpstr>Education Opportunity</vt:lpstr>
      <vt:lpstr>Global Poverty Line </vt:lpstr>
      <vt:lpstr>Exploring Correlations Between Corruption, Poverty, and Education Disparities</vt:lpstr>
      <vt:lpstr>Data exploration, challenges &amp; cleaning</vt:lpstr>
      <vt:lpstr> WEB VISUALISATION</vt:lpstr>
      <vt:lpstr>Insights, limitations,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Gabriel Adriano</dc:creator>
  <cp:lastModifiedBy>Wong, Choon Sien</cp:lastModifiedBy>
  <cp:revision>49</cp:revision>
  <dcterms:created xsi:type="dcterms:W3CDTF">2023-12-25T10:59:25Z</dcterms:created>
  <dcterms:modified xsi:type="dcterms:W3CDTF">2024-01-02T08:14:09Z</dcterms:modified>
</cp:coreProperties>
</file>